
<file path=[Content_Types].xml><?xml version="1.0" encoding="utf-8"?>
<Types xmlns="http://schemas.openxmlformats.org/package/2006/content-types"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</p:sldIdLst>
  <p:sldSz cy="6858000" cx="9144000"/>
  <p:notesSz cx="6797675" cy="987265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46400" cy="4937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49688" y="0"/>
            <a:ext cx="2946400" cy="4937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930275" y="739775"/>
            <a:ext cx="4937125" cy="3703638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9450" y="4689475"/>
            <a:ext cx="5438775" cy="44434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377363"/>
            <a:ext cx="2946400" cy="49371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49688" y="9377363"/>
            <a:ext cx="2946400" cy="4937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it-IT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2977bae24_2_0:notes"/>
          <p:cNvSpPr txBox="1"/>
          <p:nvPr>
            <p:ph idx="1" type="body"/>
          </p:nvPr>
        </p:nvSpPr>
        <p:spPr>
          <a:xfrm>
            <a:off x="679450" y="4689475"/>
            <a:ext cx="5438700" cy="444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Open Points: Buying dedicato, Magazzino dedicato, Aree Geografiche, Buy or Make, Stock sales</a:t>
            </a:r>
            <a:endParaRPr/>
          </a:p>
        </p:txBody>
      </p:sp>
      <p:sp>
        <p:nvSpPr>
          <p:cNvPr id="86" name="Google Shape;86;g32977bae24_2_0:notes"/>
          <p:cNvSpPr/>
          <p:nvPr>
            <p:ph idx="2" type="sldImg"/>
          </p:nvPr>
        </p:nvSpPr>
        <p:spPr>
          <a:xfrm>
            <a:off x="930275" y="739775"/>
            <a:ext cx="4937100" cy="3703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iapositiva tito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olo e contenuto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uota" type="blank">
  <p:cSld name="BLANK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ue contenuti" type="twoObj">
  <p:cSld name="TWO_OBJECT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5" name="Google Shape;35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olo titolo" type="titleOnly">
  <p:cSld name="TITLE_ONLY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0" name="Google Shape;40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" name="Google Shape;41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2" name="Google Shape;42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ntestazione sezione" type="secHead">
  <p:cSld name="SECTION_HEADER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7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5" name="Google Shape;45;p7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fronto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1" name="Google Shape;51;p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uto con didascalia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magine con didascalia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olo e testo verticale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olo e testo verticale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8" name="Google Shape;88;p13"/>
          <p:cNvCxnSpPr/>
          <p:nvPr/>
        </p:nvCxnSpPr>
        <p:spPr>
          <a:xfrm>
            <a:off x="2919781" y="1447425"/>
            <a:ext cx="0" cy="46749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9" name="Google Shape;89;p13"/>
          <p:cNvCxnSpPr>
            <a:stCxn id="90" idx="3"/>
            <a:endCxn id="91" idx="1"/>
          </p:cNvCxnSpPr>
          <p:nvPr/>
        </p:nvCxnSpPr>
        <p:spPr>
          <a:xfrm flipH="1">
            <a:off x="1814250" y="1883175"/>
            <a:ext cx="1161900" cy="1002900"/>
          </a:xfrm>
          <a:prstGeom prst="bentConnector5">
            <a:avLst>
              <a:gd fmla="val -20494" name="adj1"/>
              <a:gd fmla="val 54013" name="adj2"/>
              <a:gd fmla="val 120503" name="adj3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2" name="Google Shape;92;p13"/>
          <p:cNvSpPr txBox="1"/>
          <p:nvPr>
            <p:ph type="title"/>
          </p:nvPr>
        </p:nvSpPr>
        <p:spPr>
          <a:xfrm>
            <a:off x="590875" y="-93177"/>
            <a:ext cx="8229600" cy="72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959"/>
              <a:buFont typeface="Calibri"/>
              <a:buNone/>
            </a:pPr>
            <a:r>
              <a:rPr lang="it-IT" sz="2400"/>
              <a:t>Project overview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3" name="Google Shape;93;p13"/>
          <p:cNvCxnSpPr/>
          <p:nvPr/>
        </p:nvCxnSpPr>
        <p:spPr>
          <a:xfrm>
            <a:off x="982950" y="1447425"/>
            <a:ext cx="0" cy="46749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4" name="Google Shape;94;p13"/>
          <p:cNvCxnSpPr/>
          <p:nvPr/>
        </p:nvCxnSpPr>
        <p:spPr>
          <a:xfrm>
            <a:off x="4932812" y="1436727"/>
            <a:ext cx="0" cy="46749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5" name="Google Shape;95;p13"/>
          <p:cNvCxnSpPr/>
          <p:nvPr/>
        </p:nvCxnSpPr>
        <p:spPr>
          <a:xfrm>
            <a:off x="6945844" y="1436727"/>
            <a:ext cx="0" cy="46749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6" name="Google Shape;96;p13"/>
          <p:cNvCxnSpPr/>
          <p:nvPr/>
        </p:nvCxnSpPr>
        <p:spPr>
          <a:xfrm>
            <a:off x="8806475" y="1377750"/>
            <a:ext cx="0" cy="4674900"/>
          </a:xfrm>
          <a:prstGeom prst="straightConnector1">
            <a:avLst/>
          </a:prstGeom>
          <a:noFill/>
          <a:ln cap="flat" cmpd="sng" w="9525">
            <a:solidFill>
              <a:srgbClr val="4A7DBA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7" name="Google Shape;97;p13"/>
          <p:cNvSpPr txBox="1"/>
          <p:nvPr/>
        </p:nvSpPr>
        <p:spPr>
          <a:xfrm>
            <a:off x="1498151" y="549163"/>
            <a:ext cx="1005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Phase </a:t>
            </a:r>
            <a:r>
              <a:rPr b="1"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921800" y="1055125"/>
            <a:ext cx="2146500" cy="208200"/>
          </a:xfrm>
          <a:prstGeom prst="homePlate">
            <a:avLst>
              <a:gd fmla="val 500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Definition &amp; Planning</a:t>
            </a:r>
            <a:endParaRPr/>
          </a:p>
        </p:txBody>
      </p:sp>
      <p:sp>
        <p:nvSpPr>
          <p:cNvPr id="99" name="Google Shape;99;p13"/>
          <p:cNvSpPr/>
          <p:nvPr/>
        </p:nvSpPr>
        <p:spPr>
          <a:xfrm>
            <a:off x="2893824" y="1055125"/>
            <a:ext cx="3994500" cy="208200"/>
          </a:xfrm>
          <a:prstGeom prst="chevron">
            <a:avLst>
              <a:gd fmla="val 500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Design, Implementation &amp; Integration</a:t>
            </a:r>
            <a:endParaRPr/>
          </a:p>
        </p:txBody>
      </p:sp>
      <p:sp>
        <p:nvSpPr>
          <p:cNvPr id="100" name="Google Shape;100;p13"/>
          <p:cNvSpPr/>
          <p:nvPr/>
        </p:nvSpPr>
        <p:spPr>
          <a:xfrm>
            <a:off x="6734519" y="1055125"/>
            <a:ext cx="2146500" cy="208200"/>
          </a:xfrm>
          <a:prstGeom prst="chevron">
            <a:avLst>
              <a:gd fmla="val 50000" name="adj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Testing &amp; Go Live</a:t>
            </a:r>
            <a:endParaRPr/>
          </a:p>
        </p:txBody>
      </p:sp>
      <p:sp>
        <p:nvSpPr>
          <p:cNvPr id="101" name="Google Shape;101;p13"/>
          <p:cNvSpPr/>
          <p:nvPr/>
        </p:nvSpPr>
        <p:spPr>
          <a:xfrm>
            <a:off x="8540150" y="5665050"/>
            <a:ext cx="297400" cy="369300"/>
          </a:xfrm>
          <a:prstGeom prst="flowChartDecision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3"/>
          <p:cNvSpPr txBox="1"/>
          <p:nvPr/>
        </p:nvSpPr>
        <p:spPr>
          <a:xfrm>
            <a:off x="8878" y="1701225"/>
            <a:ext cx="849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/>
              <a:t>Project Definition</a:t>
            </a:r>
            <a:endParaRPr sz="1200">
              <a:solidFill>
                <a:srgbClr val="434343"/>
              </a:solidFill>
            </a:endParaRPr>
          </a:p>
        </p:txBody>
      </p:sp>
      <p:sp>
        <p:nvSpPr>
          <p:cNvPr id="103" name="Google Shape;103;p13"/>
          <p:cNvSpPr/>
          <p:nvPr/>
        </p:nvSpPr>
        <p:spPr>
          <a:xfrm>
            <a:off x="2283149" y="3907950"/>
            <a:ext cx="2021400" cy="368400"/>
          </a:xfrm>
          <a:prstGeom prst="chevron">
            <a:avLst>
              <a:gd fmla="val 50000" name="adj"/>
            </a:avLst>
          </a:prstGeom>
          <a:solidFill>
            <a:srgbClr val="99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it-IT" sz="1200">
                <a:solidFill>
                  <a:schemeClr val="lt1"/>
                </a:solidFill>
              </a:rPr>
              <a:t>Graphic &amp; front end develop.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104" name="Google Shape;104;p13"/>
          <p:cNvSpPr/>
          <p:nvPr/>
        </p:nvSpPr>
        <p:spPr>
          <a:xfrm>
            <a:off x="5068802" y="5103411"/>
            <a:ext cx="2021400" cy="368400"/>
          </a:xfrm>
          <a:prstGeom prst="chevron">
            <a:avLst>
              <a:gd fmla="val 50000" name="adj"/>
            </a:avLst>
          </a:prstGeom>
          <a:solidFill>
            <a:srgbClr val="99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it-IT" sz="1200">
                <a:solidFill>
                  <a:schemeClr val="lt1"/>
                </a:solidFill>
              </a:rPr>
              <a:t>Integration</a:t>
            </a:r>
            <a:endParaRPr sz="1200">
              <a:solidFill>
                <a:schemeClr val="lt1"/>
              </a:solidFill>
            </a:endParaRPr>
          </a:p>
        </p:txBody>
      </p:sp>
      <p:cxnSp>
        <p:nvCxnSpPr>
          <p:cNvPr id="105" name="Google Shape;105;p13"/>
          <p:cNvCxnSpPr>
            <a:stCxn id="106" idx="3"/>
            <a:endCxn id="103" idx="1"/>
          </p:cNvCxnSpPr>
          <p:nvPr/>
        </p:nvCxnSpPr>
        <p:spPr>
          <a:xfrm flipH="1">
            <a:off x="2467350" y="3412452"/>
            <a:ext cx="1766400" cy="679800"/>
          </a:xfrm>
          <a:prstGeom prst="bentConnector5">
            <a:avLst>
              <a:gd fmla="val -13481" name="adj1"/>
              <a:gd fmla="val 44101" name="adj2"/>
              <a:gd fmla="val 123909" name="adj3"/>
            </a:avLst>
          </a:prstGeom>
          <a:noFill/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triangle"/>
          </a:ln>
        </p:spPr>
      </p:cxnSp>
      <p:sp>
        <p:nvSpPr>
          <p:cNvPr id="107" name="Google Shape;107;p13"/>
          <p:cNvSpPr txBox="1"/>
          <p:nvPr/>
        </p:nvSpPr>
        <p:spPr>
          <a:xfrm>
            <a:off x="43050" y="4463525"/>
            <a:ext cx="939600" cy="5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/>
              <a:t>Implemetation Phase / Product development</a:t>
            </a:r>
            <a:endParaRPr sz="1200"/>
          </a:p>
        </p:txBody>
      </p:sp>
      <p:sp>
        <p:nvSpPr>
          <p:cNvPr id="90" name="Google Shape;90;p13"/>
          <p:cNvSpPr/>
          <p:nvPr/>
        </p:nvSpPr>
        <p:spPr>
          <a:xfrm>
            <a:off x="954750" y="1698525"/>
            <a:ext cx="2021400" cy="369300"/>
          </a:xfrm>
          <a:prstGeom prst="homePlate">
            <a:avLst>
              <a:gd fmla="val 50000" name="adj"/>
            </a:avLst>
          </a:prstGeom>
          <a:solidFill>
            <a:srgbClr val="9900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chemeClr val="lt1"/>
                </a:solidFill>
              </a:rPr>
              <a:t>Requirements collection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91" name="Google Shape;91;p13"/>
          <p:cNvSpPr/>
          <p:nvPr/>
        </p:nvSpPr>
        <p:spPr>
          <a:xfrm>
            <a:off x="1814150" y="2781925"/>
            <a:ext cx="1954800" cy="208200"/>
          </a:xfrm>
          <a:prstGeom prst="homePlate">
            <a:avLst>
              <a:gd fmla="val 50000" name="adj"/>
            </a:avLst>
          </a:prstGeom>
          <a:solidFill>
            <a:srgbClr val="9900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>
                <a:solidFill>
                  <a:schemeClr val="lt1"/>
                </a:solidFill>
              </a:rPr>
              <a:t>Vendors selection</a:t>
            </a:r>
            <a:endParaRPr sz="1200">
              <a:solidFill>
                <a:schemeClr val="lt1"/>
              </a:solidFill>
            </a:endParaRPr>
          </a:p>
        </p:txBody>
      </p:sp>
      <p:cxnSp>
        <p:nvCxnSpPr>
          <p:cNvPr id="108" name="Google Shape;108;p13"/>
          <p:cNvCxnSpPr>
            <a:stCxn id="103" idx="3"/>
            <a:endCxn id="109" idx="1"/>
          </p:cNvCxnSpPr>
          <p:nvPr/>
        </p:nvCxnSpPr>
        <p:spPr>
          <a:xfrm flipH="1">
            <a:off x="4173149" y="4092150"/>
            <a:ext cx="131400" cy="524400"/>
          </a:xfrm>
          <a:prstGeom prst="bentConnector5">
            <a:avLst>
              <a:gd fmla="val -181221" name="adj1"/>
              <a:gd fmla="val 54374" name="adj2"/>
              <a:gd fmla="val 281297" name="adj3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0" name="Google Shape;110;p13"/>
          <p:cNvSpPr txBox="1"/>
          <p:nvPr/>
        </p:nvSpPr>
        <p:spPr>
          <a:xfrm>
            <a:off x="8260475" y="5363725"/>
            <a:ext cx="939600" cy="5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/>
              <a:t>Go-Live</a:t>
            </a:r>
            <a:endParaRPr sz="1200"/>
          </a:p>
        </p:txBody>
      </p:sp>
      <p:sp>
        <p:nvSpPr>
          <p:cNvPr id="111" name="Google Shape;111;p13"/>
          <p:cNvSpPr txBox="1"/>
          <p:nvPr/>
        </p:nvSpPr>
        <p:spPr>
          <a:xfrm>
            <a:off x="3691100" y="2605825"/>
            <a:ext cx="51294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PSP, OMS, CDN, CRM, Cust Serv., Shipping</a:t>
            </a:r>
            <a:endParaRPr/>
          </a:p>
        </p:txBody>
      </p:sp>
      <p:sp>
        <p:nvSpPr>
          <p:cNvPr id="112" name="Google Shape;112;p13"/>
          <p:cNvSpPr/>
          <p:nvPr/>
        </p:nvSpPr>
        <p:spPr>
          <a:xfrm>
            <a:off x="3496450" y="2489501"/>
            <a:ext cx="254100" cy="276600"/>
          </a:xfrm>
          <a:prstGeom prst="flowChartDecision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3"/>
          <p:cNvSpPr txBox="1"/>
          <p:nvPr/>
        </p:nvSpPr>
        <p:spPr>
          <a:xfrm>
            <a:off x="3691100" y="2384963"/>
            <a:ext cx="2852400" cy="3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Architecture design in place</a:t>
            </a:r>
            <a:endParaRPr/>
          </a:p>
        </p:txBody>
      </p:sp>
      <p:sp>
        <p:nvSpPr>
          <p:cNvPr id="114" name="Google Shape;114;p13"/>
          <p:cNvSpPr/>
          <p:nvPr/>
        </p:nvSpPr>
        <p:spPr>
          <a:xfrm>
            <a:off x="6905461" y="5103958"/>
            <a:ext cx="2021400" cy="368400"/>
          </a:xfrm>
          <a:prstGeom prst="chevron">
            <a:avLst>
              <a:gd fmla="val 50000" name="adj"/>
            </a:avLst>
          </a:prstGeom>
          <a:solidFill>
            <a:srgbClr val="9900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it-IT" sz="1200">
                <a:solidFill>
                  <a:schemeClr val="lt1"/>
                </a:solidFill>
              </a:rPr>
              <a:t>Testing &amp; Go Live</a:t>
            </a:r>
            <a:endParaRPr sz="1200">
              <a:solidFill>
                <a:schemeClr val="lt1"/>
              </a:solidFill>
            </a:endParaRPr>
          </a:p>
        </p:txBody>
      </p:sp>
      <p:sp>
        <p:nvSpPr>
          <p:cNvPr id="115" name="Google Shape;115;p13"/>
          <p:cNvSpPr/>
          <p:nvPr/>
        </p:nvSpPr>
        <p:spPr>
          <a:xfrm>
            <a:off x="3367500" y="2065685"/>
            <a:ext cx="254100" cy="276600"/>
          </a:xfrm>
          <a:prstGeom prst="flowChartDecision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3"/>
          <p:cNvSpPr txBox="1"/>
          <p:nvPr/>
        </p:nvSpPr>
        <p:spPr>
          <a:xfrm>
            <a:off x="3621600" y="2036438"/>
            <a:ext cx="3273300" cy="3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REQs</a:t>
            </a:r>
            <a:r>
              <a:rPr lang="it-IT"/>
              <a:t> sign-off by DD/MM/YY</a:t>
            </a:r>
            <a:endParaRPr/>
          </a:p>
        </p:txBody>
      </p:sp>
      <p:sp>
        <p:nvSpPr>
          <p:cNvPr id="117" name="Google Shape;117;p13"/>
          <p:cNvSpPr/>
          <p:nvPr/>
        </p:nvSpPr>
        <p:spPr>
          <a:xfrm>
            <a:off x="2570100" y="6141375"/>
            <a:ext cx="1447500" cy="208200"/>
          </a:xfrm>
          <a:prstGeom prst="homePlate">
            <a:avLst>
              <a:gd fmla="val 50000" name="adj"/>
            </a:avLst>
          </a:prstGeom>
          <a:solidFill>
            <a:srgbClr val="FFF2CC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>
                <a:latin typeface="Calibri"/>
                <a:ea typeface="Calibri"/>
                <a:cs typeface="Calibri"/>
                <a:sym typeface="Calibri"/>
              </a:rPr>
              <a:t>tasks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3"/>
          <p:cNvSpPr/>
          <p:nvPr/>
        </p:nvSpPr>
        <p:spPr>
          <a:xfrm>
            <a:off x="1117350" y="6135750"/>
            <a:ext cx="1330500" cy="208200"/>
          </a:xfrm>
          <a:prstGeom prst="homePlate">
            <a:avLst>
              <a:gd fmla="val 50000" name="adj"/>
            </a:avLst>
          </a:prstGeom>
          <a:solidFill>
            <a:srgbClr val="9900FF"/>
          </a:solidFill>
          <a:ln cap="flat" cmpd="sng" w="2540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>
                <a:solidFill>
                  <a:schemeClr val="lt1"/>
                </a:solidFill>
              </a:rPr>
              <a:t>WorkPackage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119" name="Google Shape;119;p13"/>
          <p:cNvSpPr/>
          <p:nvPr/>
        </p:nvSpPr>
        <p:spPr>
          <a:xfrm>
            <a:off x="1170050" y="2125300"/>
            <a:ext cx="2146500" cy="208200"/>
          </a:xfrm>
          <a:prstGeom prst="homePlate">
            <a:avLst>
              <a:gd fmla="val 50000" name="adj"/>
            </a:avLst>
          </a:prstGeom>
          <a:solidFill>
            <a:srgbClr val="FFF2CC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>
                <a:latin typeface="Calibri"/>
                <a:ea typeface="Calibri"/>
                <a:cs typeface="Calibri"/>
                <a:sym typeface="Calibri"/>
              </a:rPr>
              <a:t>Requirements definition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13"/>
          <p:cNvSpPr txBox="1"/>
          <p:nvPr/>
        </p:nvSpPr>
        <p:spPr>
          <a:xfrm>
            <a:off x="43050" y="3701525"/>
            <a:ext cx="939600" cy="5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/>
              <a:t>Product Design</a:t>
            </a:r>
            <a:endParaRPr sz="1200"/>
          </a:p>
        </p:txBody>
      </p:sp>
      <p:sp>
        <p:nvSpPr>
          <p:cNvPr id="121" name="Google Shape;121;p13"/>
          <p:cNvSpPr txBox="1"/>
          <p:nvPr/>
        </p:nvSpPr>
        <p:spPr>
          <a:xfrm>
            <a:off x="3516338" y="549163"/>
            <a:ext cx="1005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Phase II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3"/>
          <p:cNvSpPr txBox="1"/>
          <p:nvPr/>
        </p:nvSpPr>
        <p:spPr>
          <a:xfrm>
            <a:off x="5534526" y="549163"/>
            <a:ext cx="1005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Phase III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3"/>
          <p:cNvSpPr txBox="1"/>
          <p:nvPr/>
        </p:nvSpPr>
        <p:spPr>
          <a:xfrm>
            <a:off x="7534551" y="549163"/>
            <a:ext cx="1005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it-IT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Phase IV</a:t>
            </a:r>
            <a:endParaRPr b="1"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13"/>
          <p:cNvSpPr txBox="1"/>
          <p:nvPr/>
        </p:nvSpPr>
        <p:spPr>
          <a:xfrm>
            <a:off x="2919775" y="1702250"/>
            <a:ext cx="4614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/>
              <a:t>More level of detail is provided into Phase I &amp; II</a:t>
            </a:r>
            <a:endParaRPr/>
          </a:p>
        </p:txBody>
      </p:sp>
      <p:sp>
        <p:nvSpPr>
          <p:cNvPr id="125" name="Google Shape;125;p13"/>
          <p:cNvSpPr/>
          <p:nvPr/>
        </p:nvSpPr>
        <p:spPr>
          <a:xfrm>
            <a:off x="1321900" y="2390900"/>
            <a:ext cx="2146500" cy="208200"/>
          </a:xfrm>
          <a:prstGeom prst="homePlate">
            <a:avLst>
              <a:gd fmla="val 50000" name="adj"/>
            </a:avLst>
          </a:prstGeom>
          <a:solidFill>
            <a:srgbClr val="FFF2CC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>
                <a:latin typeface="Calibri"/>
                <a:ea typeface="Calibri"/>
                <a:cs typeface="Calibri"/>
                <a:sym typeface="Calibri"/>
              </a:rPr>
              <a:t>Project Charter 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3"/>
          <p:cNvSpPr/>
          <p:nvPr/>
        </p:nvSpPr>
        <p:spPr>
          <a:xfrm>
            <a:off x="1934850" y="3052875"/>
            <a:ext cx="2146500" cy="208200"/>
          </a:xfrm>
          <a:prstGeom prst="homePlate">
            <a:avLst>
              <a:gd fmla="val 50000" name="adj"/>
            </a:avLst>
          </a:prstGeom>
          <a:solidFill>
            <a:srgbClr val="FFF2CC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>
                <a:latin typeface="Calibri"/>
                <a:ea typeface="Calibri"/>
                <a:cs typeface="Calibri"/>
                <a:sym typeface="Calibri"/>
              </a:rPr>
              <a:t>Contract Discussion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3"/>
          <p:cNvSpPr/>
          <p:nvPr/>
        </p:nvSpPr>
        <p:spPr>
          <a:xfrm>
            <a:off x="2087250" y="3308352"/>
            <a:ext cx="2146500" cy="208200"/>
          </a:xfrm>
          <a:prstGeom prst="homePlate">
            <a:avLst>
              <a:gd fmla="val 50000" name="adj"/>
            </a:avLst>
          </a:prstGeom>
          <a:solidFill>
            <a:srgbClr val="FFF2CC"/>
          </a:solidFill>
          <a:ln cap="flat" cmpd="sng" w="9525">
            <a:solidFill>
              <a:srgbClr val="B7B7B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-IT">
                <a:latin typeface="Calibri"/>
                <a:ea typeface="Calibri"/>
                <a:cs typeface="Calibri"/>
                <a:sym typeface="Calibri"/>
              </a:rPr>
              <a:t>Legal review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3"/>
          <p:cNvSpPr/>
          <p:nvPr/>
        </p:nvSpPr>
        <p:spPr>
          <a:xfrm>
            <a:off x="4173050" y="4478225"/>
            <a:ext cx="2480700" cy="276600"/>
          </a:xfrm>
          <a:prstGeom prst="homePlate">
            <a:avLst>
              <a:gd fmla="val 50000" name="adj"/>
            </a:avLst>
          </a:prstGeom>
          <a:solidFill>
            <a:srgbClr val="9900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r>
              <a:rPr lang="it-IT" sz="1200">
                <a:solidFill>
                  <a:schemeClr val="lt1"/>
                </a:solidFill>
              </a:rPr>
              <a:t>Implementation / Development</a:t>
            </a:r>
            <a:endParaRPr sz="1200">
              <a:solidFill>
                <a:schemeClr val="lt1"/>
              </a:solidFill>
            </a:endParaRPr>
          </a:p>
        </p:txBody>
      </p:sp>
      <p:cxnSp>
        <p:nvCxnSpPr>
          <p:cNvPr id="127" name="Google Shape;127;p13"/>
          <p:cNvCxnSpPr>
            <a:stCxn id="109" idx="3"/>
            <a:endCxn id="104" idx="1"/>
          </p:cNvCxnSpPr>
          <p:nvPr/>
        </p:nvCxnSpPr>
        <p:spPr>
          <a:xfrm flipH="1">
            <a:off x="5253050" y="4616525"/>
            <a:ext cx="1400700" cy="671100"/>
          </a:xfrm>
          <a:prstGeom prst="bentConnector5">
            <a:avLst>
              <a:gd fmla="val -17000" name="adj1"/>
              <a:gd fmla="val 46579" name="adj2"/>
              <a:gd fmla="val 130154" name="adj3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8" name="Google Shape;128;p13"/>
          <p:cNvSpPr txBox="1"/>
          <p:nvPr/>
        </p:nvSpPr>
        <p:spPr>
          <a:xfrm>
            <a:off x="3549350" y="6337150"/>
            <a:ext cx="3396600" cy="5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/>
              <a:t>Copyright Enrico Fantaguzzi 2019</a:t>
            </a:r>
            <a:endParaRPr sz="1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i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